
<file path=[Content_Types].xml><?xml version="1.0" encoding="utf-8"?>
<Types xmlns="http://schemas.openxmlformats.org/package/2006/content-types">
  <Default Extension="jpeg" ContentType="image/jpeg"/>
  <Default Extension="jpg" ContentType="image/jpeg"/>
  <Default Extension="mov" ContentType="video/quicktime"/>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275" r:id="rId3"/>
    <p:sldId id="274" r:id="rId4"/>
    <p:sldId id="276" r:id="rId5"/>
    <p:sldId id="277" r:id="rId6"/>
    <p:sldId id="279" r:id="rId7"/>
    <p:sldId id="273" r:id="rId8"/>
    <p:sldId id="278" r:id="rId9"/>
    <p:sldId id="283" r:id="rId10"/>
    <p:sldId id="291" r:id="rId11"/>
    <p:sldId id="284" r:id="rId12"/>
    <p:sldId id="286" r:id="rId13"/>
    <p:sldId id="287" r:id="rId14"/>
    <p:sldId id="292" r:id="rId15"/>
    <p:sldId id="288" r:id="rId16"/>
    <p:sldId id="280" r:id="rId17"/>
    <p:sldId id="281" r:id="rId18"/>
    <p:sldId id="289" r:id="rId19"/>
    <p:sldId id="282" r:id="rId20"/>
    <p:sldId id="29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105" d="100"/>
          <a:sy n="105" d="100"/>
        </p:scale>
        <p:origin x="192"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stacked"/>
        <c:varyColors val="0"/>
        <c:ser>
          <c:idx val="0"/>
          <c:order val="0"/>
          <c:tx>
            <c:strRef>
              <c:f>Sheet1!$B$1</c:f>
              <c:strCache>
                <c:ptCount val="1"/>
                <c:pt idx="0">
                  <c:v>Start</c:v>
                </c:pt>
              </c:strCache>
            </c:strRef>
          </c:tx>
          <c:spPr>
            <a:noFill/>
            <a:ln>
              <a:noFill/>
            </a:ln>
            <a:effectLst/>
          </c:spPr>
          <c:invertIfNegative val="0"/>
          <c:cat>
            <c:strRef>
              <c:f>Sheet1!$A$2:$A$9</c:f>
              <c:strCache>
                <c:ptCount val="8"/>
                <c:pt idx="0">
                  <c:v>Research</c:v>
                </c:pt>
                <c:pt idx="1">
                  <c:v>Analysis</c:v>
                </c:pt>
                <c:pt idx="2">
                  <c:v>Data Collection</c:v>
                </c:pt>
                <c:pt idx="3">
                  <c:v>Model Creation and other works</c:v>
                </c:pt>
                <c:pt idx="4">
                  <c:v>Gathering knowledge for GUI</c:v>
                </c:pt>
                <c:pt idx="5">
                  <c:v>Web Study</c:v>
                </c:pt>
                <c:pt idx="6">
                  <c:v>Web Integration</c:v>
                </c:pt>
                <c:pt idx="7">
                  <c:v>Report and PPT</c:v>
                </c:pt>
              </c:strCache>
            </c:strRef>
          </c:cat>
          <c:val>
            <c:numRef>
              <c:f>Sheet1!$B$2:$B$9</c:f>
              <c:numCache>
                <c:formatCode>m/d/yy</c:formatCode>
                <c:ptCount val="8"/>
                <c:pt idx="0">
                  <c:v>44392</c:v>
                </c:pt>
                <c:pt idx="1">
                  <c:v>44423</c:v>
                </c:pt>
                <c:pt idx="2">
                  <c:v>44440</c:v>
                </c:pt>
                <c:pt idx="3">
                  <c:v>44449</c:v>
                </c:pt>
                <c:pt idx="4">
                  <c:v>44571</c:v>
                </c:pt>
                <c:pt idx="5">
                  <c:v>44602</c:v>
                </c:pt>
                <c:pt idx="6">
                  <c:v>44630</c:v>
                </c:pt>
                <c:pt idx="7">
                  <c:v>44645</c:v>
                </c:pt>
              </c:numCache>
            </c:numRef>
          </c:val>
          <c:extLst>
            <c:ext xmlns:c16="http://schemas.microsoft.com/office/drawing/2014/chart" uri="{C3380CC4-5D6E-409C-BE32-E72D297353CC}">
              <c16:uniqueId val="{00000000-1C23-FF4B-8023-D4E579C2F276}"/>
            </c:ext>
          </c:extLst>
        </c:ser>
        <c:ser>
          <c:idx val="1"/>
          <c:order val="1"/>
          <c:tx>
            <c:strRef>
              <c:f>Sheet1!$D$1</c:f>
              <c:strCache>
                <c:ptCount val="1"/>
                <c:pt idx="0">
                  <c:v>Duration</c:v>
                </c:pt>
              </c:strCache>
            </c:strRef>
          </c:tx>
          <c:spPr>
            <a:solidFill>
              <a:schemeClr val="accent2"/>
            </a:solidFill>
            <a:ln>
              <a:noFill/>
            </a:ln>
            <a:effectLst/>
          </c:spPr>
          <c:invertIfNegative val="0"/>
          <c:cat>
            <c:strRef>
              <c:f>Sheet1!$A$2:$A$9</c:f>
              <c:strCache>
                <c:ptCount val="8"/>
                <c:pt idx="0">
                  <c:v>Research</c:v>
                </c:pt>
                <c:pt idx="1">
                  <c:v>Analysis</c:v>
                </c:pt>
                <c:pt idx="2">
                  <c:v>Data Collection</c:v>
                </c:pt>
                <c:pt idx="3">
                  <c:v>Model Creation and other works</c:v>
                </c:pt>
                <c:pt idx="4">
                  <c:v>Gathering knowledge for GUI</c:v>
                </c:pt>
                <c:pt idx="5">
                  <c:v>Web Study</c:v>
                </c:pt>
                <c:pt idx="6">
                  <c:v>Web Integration</c:v>
                </c:pt>
                <c:pt idx="7">
                  <c:v>Report and PPT</c:v>
                </c:pt>
              </c:strCache>
            </c:strRef>
          </c:cat>
          <c:val>
            <c:numRef>
              <c:f>Sheet1!$D$2:$D$9</c:f>
              <c:numCache>
                <c:formatCode>General</c:formatCode>
                <c:ptCount val="8"/>
                <c:pt idx="0">
                  <c:v>30</c:v>
                </c:pt>
                <c:pt idx="1">
                  <c:v>30</c:v>
                </c:pt>
                <c:pt idx="2">
                  <c:v>15</c:v>
                </c:pt>
                <c:pt idx="3">
                  <c:v>30</c:v>
                </c:pt>
                <c:pt idx="4">
                  <c:v>35</c:v>
                </c:pt>
                <c:pt idx="5">
                  <c:v>30</c:v>
                </c:pt>
                <c:pt idx="6">
                  <c:v>15</c:v>
                </c:pt>
                <c:pt idx="7">
                  <c:v>5</c:v>
                </c:pt>
              </c:numCache>
            </c:numRef>
          </c:val>
          <c:extLst>
            <c:ext xmlns:c16="http://schemas.microsoft.com/office/drawing/2014/chart" uri="{C3380CC4-5D6E-409C-BE32-E72D297353CC}">
              <c16:uniqueId val="{00000001-1C23-FF4B-8023-D4E579C2F276}"/>
            </c:ext>
          </c:extLst>
        </c:ser>
        <c:dLbls>
          <c:showLegendKey val="0"/>
          <c:showVal val="0"/>
          <c:showCatName val="0"/>
          <c:showSerName val="0"/>
          <c:showPercent val="0"/>
          <c:showBubbleSize val="0"/>
        </c:dLbls>
        <c:gapWidth val="150"/>
        <c:overlap val="100"/>
        <c:axId val="343355584"/>
        <c:axId val="343357232"/>
      </c:barChart>
      <c:catAx>
        <c:axId val="3433555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43357232"/>
        <c:crosses val="autoZero"/>
        <c:auto val="1"/>
        <c:lblAlgn val="ctr"/>
        <c:lblOffset val="100"/>
        <c:noMultiLvlLbl val="0"/>
      </c:catAx>
      <c:valAx>
        <c:axId val="343357232"/>
        <c:scaling>
          <c:orientation val="minMax"/>
          <c:max val="44650"/>
          <c:min val="44392"/>
        </c:scaling>
        <c:delete val="0"/>
        <c:axPos val="t"/>
        <c:majorGridlines>
          <c:spPr>
            <a:ln w="9525" cap="flat" cmpd="sng" algn="ctr">
              <a:solidFill>
                <a:schemeClr val="tx1">
                  <a:lumMod val="15000"/>
                  <a:lumOff val="85000"/>
                </a:schemeClr>
              </a:solidFill>
              <a:round/>
            </a:ln>
            <a:effectLst/>
          </c:spPr>
        </c:majorGridlines>
        <c:numFmt formatCode="m/d/yy"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433555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jpeg>
</file>

<file path=ppt/media/image11.jpeg>
</file>

<file path=ppt/media/image12.png>
</file>

<file path=ppt/media/image13.png>
</file>

<file path=ppt/media/image2.jpeg>
</file>

<file path=ppt/media/image3.png>
</file>

<file path=ppt/media/image4.png>
</file>

<file path=ppt/media/image5.png>
</file>

<file path=ppt/media/image6.jpeg>
</file>

<file path=ppt/media/image7.jpeg>
</file>

<file path=ppt/media/image8.jpeg>
</file>

<file path=ppt/media/image9.png>
</file>

<file path=ppt/media/media1.mp4>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8DA2F3-DE03-4EDD-9012-E567344B1A90}" type="datetimeFigureOut">
              <a:rPr lang="en-IN" smtClean="0"/>
              <a:t>22/10/23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419BD0-5CCC-475A-9622-BC4D2EC19924}" type="slidenum">
              <a:rPr lang="en-IN" smtClean="0"/>
              <a:t>‹#›</a:t>
            </a:fld>
            <a:endParaRPr lang="en-IN"/>
          </a:p>
        </p:txBody>
      </p:sp>
    </p:spTree>
    <p:extLst>
      <p:ext uri="{BB962C8B-B14F-4D97-AF65-F5344CB8AC3E}">
        <p14:creationId xmlns:p14="http://schemas.microsoft.com/office/powerpoint/2010/main" val="2530203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IN"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0AF9B8FD-9588-42FA-BD39-3D721F7F4F75}" type="datetimeFigureOut">
              <a:rPr lang="en-IN" smtClean="0"/>
              <a:t>22/10/23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2DEF3D-ABAE-4878-8158-6DF0A959B4E4}" type="slidenum">
              <a:rPr lang="en-IN" smtClean="0"/>
              <a:t>‹#›</a:t>
            </a:fld>
            <a:endParaRPr lang="en-IN"/>
          </a:p>
        </p:txBody>
      </p:sp>
    </p:spTree>
    <p:extLst>
      <p:ext uri="{BB962C8B-B14F-4D97-AF65-F5344CB8AC3E}">
        <p14:creationId xmlns:p14="http://schemas.microsoft.com/office/powerpoint/2010/main" val="1384281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C25B0BE-ADF2-4DDD-93F0-E75DC3D8453D}"/>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dirty="0"/>
              <a:t>Click to edit Master title style</a:t>
            </a:r>
            <a:endParaRPr lang="en-IN"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AF9B8FD-9588-42FA-BD39-3D721F7F4F75}" type="datetimeFigureOut">
              <a:rPr lang="en-IN" smtClean="0"/>
              <a:t>22/10/23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2DEF3D-ABAE-4878-8158-6DF0A959B4E4}" type="slidenum">
              <a:rPr lang="en-IN" smtClean="0"/>
              <a:t>‹#›</a:t>
            </a:fld>
            <a:endParaRPr lang="en-IN"/>
          </a:p>
        </p:txBody>
      </p:sp>
    </p:spTree>
    <p:extLst>
      <p:ext uri="{BB962C8B-B14F-4D97-AF65-F5344CB8AC3E}">
        <p14:creationId xmlns:p14="http://schemas.microsoft.com/office/powerpoint/2010/main" val="34789164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F26E98F-C102-4765-A262-3F5FA1502429}"/>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F9B8FD-9588-42FA-BD39-3D721F7F4F75}" type="datetimeFigureOut">
              <a:rPr lang="en-IN" smtClean="0"/>
              <a:t>22/10/23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2DEF3D-ABAE-4878-8158-6DF0A959B4E4}" type="slidenum">
              <a:rPr lang="en-IN" smtClean="0"/>
              <a:t>‹#›</a:t>
            </a:fld>
            <a:endParaRPr lang="en-IN"/>
          </a:p>
        </p:txBody>
      </p:sp>
    </p:spTree>
    <p:extLst>
      <p:ext uri="{BB962C8B-B14F-4D97-AF65-F5344CB8AC3E}">
        <p14:creationId xmlns:p14="http://schemas.microsoft.com/office/powerpoint/2010/main" val="1121617800"/>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oogle.github.io/mediapipe/solutions/hands.html#:~:text=With%20the%20above%20techniques%2C%20we,of%2095.7%25%20in%20palm%20detection"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Title 1">
            <a:extLst>
              <a:ext uri="{FF2B5EF4-FFF2-40B4-BE49-F238E27FC236}">
                <a16:creationId xmlns:a16="http://schemas.microsoft.com/office/drawing/2014/main" id="{C67EA6FE-966F-4EAC-99D3-A03AF817A52C}"/>
              </a:ext>
            </a:extLst>
          </p:cNvPr>
          <p:cNvSpPr>
            <a:spLocks noGrp="1"/>
          </p:cNvSpPr>
          <p:nvPr>
            <p:ph type="ctrTitle"/>
          </p:nvPr>
        </p:nvSpPr>
        <p:spPr>
          <a:xfrm>
            <a:off x="714103" y="1636169"/>
            <a:ext cx="9144000" cy="2387600"/>
          </a:xfrm>
        </p:spPr>
        <p:txBody>
          <a:bodyPr/>
          <a:lstStyle/>
          <a:p>
            <a:r>
              <a:rPr lang="en-US" dirty="0"/>
              <a:t>Final Year Project (Mid term) Session:2021-2022</a:t>
            </a:r>
          </a:p>
        </p:txBody>
      </p:sp>
    </p:spTree>
    <p:extLst>
      <p:ext uri="{BB962C8B-B14F-4D97-AF65-F5344CB8AC3E}">
        <p14:creationId xmlns:p14="http://schemas.microsoft.com/office/powerpoint/2010/main" val="46610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A9BB0-ADA1-174A-864D-245D1341D15F}"/>
              </a:ext>
            </a:extLst>
          </p:cNvPr>
          <p:cNvSpPr>
            <a:spLocks noGrp="1"/>
          </p:cNvSpPr>
          <p:nvPr>
            <p:ph type="title"/>
          </p:nvPr>
        </p:nvSpPr>
        <p:spPr/>
        <p:txBody>
          <a:bodyPr/>
          <a:lstStyle/>
          <a:p>
            <a:r>
              <a:rPr lang="en-US" dirty="0"/>
              <a:t>Flowchart</a:t>
            </a:r>
          </a:p>
        </p:txBody>
      </p:sp>
      <p:pic>
        <p:nvPicPr>
          <p:cNvPr id="4" name="Content Placeholder 5">
            <a:extLst>
              <a:ext uri="{FF2B5EF4-FFF2-40B4-BE49-F238E27FC236}">
                <a16:creationId xmlns:a16="http://schemas.microsoft.com/office/drawing/2014/main" id="{84ECC632-FC3D-5947-981A-2C39A068B811}"/>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340049" y="365125"/>
            <a:ext cx="5738093" cy="5886609"/>
          </a:xfrm>
          <a:prstGeom prst="rect">
            <a:avLst/>
          </a:prstGeom>
        </p:spPr>
      </p:pic>
    </p:spTree>
    <p:extLst>
      <p:ext uri="{BB962C8B-B14F-4D97-AF65-F5344CB8AC3E}">
        <p14:creationId xmlns:p14="http://schemas.microsoft.com/office/powerpoint/2010/main" val="2311931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82409-18C0-4820-8F03-CB3EC8C758C3}"/>
              </a:ext>
            </a:extLst>
          </p:cNvPr>
          <p:cNvSpPr>
            <a:spLocks noGrp="1"/>
          </p:cNvSpPr>
          <p:nvPr>
            <p:ph type="title"/>
          </p:nvPr>
        </p:nvSpPr>
        <p:spPr/>
        <p:txBody>
          <a:bodyPr/>
          <a:lstStyle/>
          <a:p>
            <a:pPr algn="ctr"/>
            <a:r>
              <a:rPr lang="en-IN" sz="3600" dirty="0">
                <a:effectLst/>
                <a:latin typeface="Times New Roman" panose="02020603050405020304" pitchFamily="18" charset="0"/>
                <a:ea typeface="Times New Roman" panose="02020603050405020304" pitchFamily="18" charset="0"/>
                <a:cs typeface="Times New Roman" panose="02020603050405020304" pitchFamily="18" charset="0"/>
              </a:rPr>
              <a:t>Design Methodology</a:t>
            </a:r>
            <a:br>
              <a:rPr lang="en-IN" sz="18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C055002E-8818-4B1D-9C57-2C4EFA5A2C94}"/>
              </a:ext>
            </a:extLst>
          </p:cNvPr>
          <p:cNvSpPr>
            <a:spLocks noGrp="1"/>
          </p:cNvSpPr>
          <p:nvPr>
            <p:ph idx="1"/>
          </p:nvPr>
        </p:nvSpPr>
        <p:spPr/>
        <p:txBody>
          <a:bodyPr/>
          <a:lstStyle/>
          <a:p>
            <a:r>
              <a:rPr lang="en-IN" dirty="0"/>
              <a:t>Firstly we started with gathering the data on how to continue with this project and what will ne the requirements.</a:t>
            </a:r>
          </a:p>
          <a:p>
            <a:r>
              <a:rPr lang="en-IN" dirty="0"/>
              <a:t>Then we researched about the libraries that can help us with the sign recognition.</a:t>
            </a:r>
          </a:p>
          <a:p>
            <a:r>
              <a:rPr lang="en-IN" dirty="0"/>
              <a:t>Afterwards we tried to integrate the libraries with camera input.</a:t>
            </a:r>
          </a:p>
          <a:p>
            <a:r>
              <a:rPr lang="en-IN" dirty="0"/>
              <a:t>Later a prototype was ready that showed how the final project will look.</a:t>
            </a:r>
          </a:p>
          <a:p>
            <a:r>
              <a:rPr lang="en-IN" dirty="0"/>
              <a:t>Finally to increase the accuracy we used LSTM model.</a:t>
            </a:r>
          </a:p>
        </p:txBody>
      </p:sp>
    </p:spTree>
    <p:extLst>
      <p:ext uri="{BB962C8B-B14F-4D97-AF65-F5344CB8AC3E}">
        <p14:creationId xmlns:p14="http://schemas.microsoft.com/office/powerpoint/2010/main" val="2007934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0D131-2E2F-448E-99C7-3BF4F7C44BA4}"/>
              </a:ext>
            </a:extLst>
          </p:cNvPr>
          <p:cNvSpPr>
            <a:spLocks noGrp="1"/>
          </p:cNvSpPr>
          <p:nvPr>
            <p:ph type="title"/>
          </p:nvPr>
        </p:nvSpPr>
        <p:spPr/>
        <p:txBody>
          <a:bodyPr/>
          <a:lstStyle/>
          <a:p>
            <a:r>
              <a:rPr lang="en-US" dirty="0"/>
              <a:t>Challenges and Issues identified</a:t>
            </a:r>
            <a:endParaRPr lang="en-IN" dirty="0"/>
          </a:p>
        </p:txBody>
      </p:sp>
      <p:graphicFrame>
        <p:nvGraphicFramePr>
          <p:cNvPr id="4" name="Table 4">
            <a:extLst>
              <a:ext uri="{FF2B5EF4-FFF2-40B4-BE49-F238E27FC236}">
                <a16:creationId xmlns:a16="http://schemas.microsoft.com/office/drawing/2014/main" id="{0D85062C-D9D2-2E4D-A99E-58DDC5DBDD9F}"/>
              </a:ext>
            </a:extLst>
          </p:cNvPr>
          <p:cNvGraphicFramePr>
            <a:graphicFrameLocks noGrp="1"/>
          </p:cNvGraphicFramePr>
          <p:nvPr>
            <p:extLst>
              <p:ext uri="{D42A27DB-BD31-4B8C-83A1-F6EECF244321}">
                <p14:modId xmlns:p14="http://schemas.microsoft.com/office/powerpoint/2010/main" val="1151643511"/>
              </p:ext>
            </p:extLst>
          </p:nvPr>
        </p:nvGraphicFramePr>
        <p:xfrm>
          <a:off x="1072444" y="1535288"/>
          <a:ext cx="9843912" cy="4301068"/>
        </p:xfrm>
        <a:graphic>
          <a:graphicData uri="http://schemas.openxmlformats.org/drawingml/2006/table">
            <a:tbl>
              <a:tblPr firstRow="1" bandRow="1">
                <a:tableStyleId>{5C22544A-7EE6-4342-B048-85BDC9FD1C3A}</a:tableStyleId>
              </a:tblPr>
              <a:tblGrid>
                <a:gridCol w="4921956">
                  <a:extLst>
                    <a:ext uri="{9D8B030D-6E8A-4147-A177-3AD203B41FA5}">
                      <a16:colId xmlns:a16="http://schemas.microsoft.com/office/drawing/2014/main" val="1621145247"/>
                    </a:ext>
                  </a:extLst>
                </a:gridCol>
                <a:gridCol w="4921956">
                  <a:extLst>
                    <a:ext uri="{9D8B030D-6E8A-4147-A177-3AD203B41FA5}">
                      <a16:colId xmlns:a16="http://schemas.microsoft.com/office/drawing/2014/main" val="597943040"/>
                    </a:ext>
                  </a:extLst>
                </a:gridCol>
              </a:tblGrid>
              <a:tr h="507230">
                <a:tc>
                  <a:txBody>
                    <a:bodyPr/>
                    <a:lstStyle/>
                    <a:p>
                      <a:r>
                        <a:rPr lang="en-US" dirty="0"/>
                        <a:t>Challenges Identified</a:t>
                      </a:r>
                    </a:p>
                  </a:txBody>
                  <a:tcPr/>
                </a:tc>
                <a:tc>
                  <a:txBody>
                    <a:bodyPr/>
                    <a:lstStyle/>
                    <a:p>
                      <a:r>
                        <a:rPr lang="en-US" dirty="0"/>
                        <a:t>Solution</a:t>
                      </a:r>
                    </a:p>
                  </a:txBody>
                  <a:tcPr/>
                </a:tc>
                <a:extLst>
                  <a:ext uri="{0D108BD9-81ED-4DB2-BD59-A6C34878D82A}">
                    <a16:rowId xmlns:a16="http://schemas.microsoft.com/office/drawing/2014/main" val="1636783571"/>
                  </a:ext>
                </a:extLst>
              </a:tr>
              <a:tr h="1659804">
                <a:tc>
                  <a:txBody>
                    <a:bodyPr/>
                    <a:lstStyle/>
                    <a:p>
                      <a:r>
                        <a:rPr lang="en-US" dirty="0"/>
                        <a:t>Compatibility, Communication, Long Distance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To overcome this we used application like </a:t>
                      </a:r>
                      <a:r>
                        <a:rPr lang="en-IN" sz="2400" b="1" dirty="0" err="1"/>
                        <a:t>AnyDesk</a:t>
                      </a:r>
                      <a:r>
                        <a:rPr lang="en-IN" dirty="0"/>
                        <a:t> to connect our computers and work on each others systems.</a:t>
                      </a:r>
                    </a:p>
                    <a:p>
                      <a:endParaRPr lang="en-US" dirty="0"/>
                    </a:p>
                  </a:txBody>
                  <a:tcPr/>
                </a:tc>
                <a:extLst>
                  <a:ext uri="{0D108BD9-81ED-4DB2-BD59-A6C34878D82A}">
                    <a16:rowId xmlns:a16="http://schemas.microsoft.com/office/drawing/2014/main" val="957146206"/>
                  </a:ext>
                </a:extLst>
              </a:tr>
              <a:tr h="1304132">
                <a:tc>
                  <a:txBody>
                    <a:bodyPr/>
                    <a:lstStyle/>
                    <a:p>
                      <a:r>
                        <a:rPr lang="en-US" dirty="0"/>
                        <a:t>New Languages like Flask, HTML, CSS</a:t>
                      </a:r>
                    </a:p>
                  </a:txBody>
                  <a:tcPr/>
                </a:tc>
                <a:tc>
                  <a:txBody>
                    <a:bodyPr/>
                    <a:lstStyle/>
                    <a:p>
                      <a:r>
                        <a:rPr lang="en-US" dirty="0"/>
                        <a:t>Learned about each of them and got reference from websites like </a:t>
                      </a:r>
                      <a:r>
                        <a:rPr lang="en-US" sz="2400" b="1" dirty="0" err="1"/>
                        <a:t>stackoverflow</a:t>
                      </a:r>
                      <a:endParaRPr lang="en-US" b="1" dirty="0"/>
                    </a:p>
                  </a:txBody>
                  <a:tcPr/>
                </a:tc>
                <a:extLst>
                  <a:ext uri="{0D108BD9-81ED-4DB2-BD59-A6C34878D82A}">
                    <a16:rowId xmlns:a16="http://schemas.microsoft.com/office/drawing/2014/main" val="4012236631"/>
                  </a:ext>
                </a:extLst>
              </a:tr>
              <a:tr h="829902">
                <a:tc>
                  <a:txBody>
                    <a:bodyPr/>
                    <a:lstStyle/>
                    <a:p>
                      <a:r>
                        <a:rPr lang="en-US" dirty="0" err="1"/>
                        <a:t>Mediapipe</a:t>
                      </a:r>
                      <a:r>
                        <a:rPr lang="en-US" dirty="0"/>
                        <a:t> integration with Flask and HTML</a:t>
                      </a:r>
                    </a:p>
                  </a:txBody>
                  <a:tcPr/>
                </a:tc>
                <a:tc>
                  <a:txBody>
                    <a:bodyPr/>
                    <a:lstStyle/>
                    <a:p>
                      <a:r>
                        <a:rPr lang="en-US" dirty="0"/>
                        <a:t>No reference was available for this part. We worked on this on our own.</a:t>
                      </a:r>
                    </a:p>
                  </a:txBody>
                  <a:tcPr/>
                </a:tc>
                <a:extLst>
                  <a:ext uri="{0D108BD9-81ED-4DB2-BD59-A6C34878D82A}">
                    <a16:rowId xmlns:a16="http://schemas.microsoft.com/office/drawing/2014/main" val="1030540844"/>
                  </a:ext>
                </a:extLst>
              </a:tr>
            </a:tbl>
          </a:graphicData>
        </a:graphic>
      </p:graphicFrame>
    </p:spTree>
    <p:extLst>
      <p:ext uri="{BB962C8B-B14F-4D97-AF65-F5344CB8AC3E}">
        <p14:creationId xmlns:p14="http://schemas.microsoft.com/office/powerpoint/2010/main" val="980996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3F391-7EEE-4644-A559-D80F30EFA96A}"/>
              </a:ext>
            </a:extLst>
          </p:cNvPr>
          <p:cNvSpPr>
            <a:spLocks noGrp="1"/>
          </p:cNvSpPr>
          <p:nvPr>
            <p:ph type="title"/>
          </p:nvPr>
        </p:nvSpPr>
        <p:spPr/>
        <p:txBody>
          <a:bodyPr/>
          <a:lstStyle/>
          <a:p>
            <a:r>
              <a:rPr lang="en-US" dirty="0"/>
              <a:t>Demo Video</a:t>
            </a:r>
            <a:endParaRPr lang="en-IN" dirty="0"/>
          </a:p>
        </p:txBody>
      </p:sp>
      <p:sp>
        <p:nvSpPr>
          <p:cNvPr id="3" name="Content Placeholder 2">
            <a:extLst>
              <a:ext uri="{FF2B5EF4-FFF2-40B4-BE49-F238E27FC236}">
                <a16:creationId xmlns:a16="http://schemas.microsoft.com/office/drawing/2014/main" id="{9191D491-843A-4773-9233-3569380346DA}"/>
              </a:ext>
            </a:extLst>
          </p:cNvPr>
          <p:cNvSpPr>
            <a:spLocks noGrp="1"/>
          </p:cNvSpPr>
          <p:nvPr>
            <p:ph idx="1"/>
          </p:nvPr>
        </p:nvSpPr>
        <p:spPr>
          <a:xfrm>
            <a:off x="838200" y="1253331"/>
            <a:ext cx="10515600" cy="4351338"/>
          </a:xfrm>
        </p:spPr>
        <p:txBody>
          <a:bodyPr/>
          <a:lstStyle/>
          <a:p>
            <a:r>
              <a:rPr lang="en-IN" dirty="0"/>
              <a:t>Before integrating with Flask:</a:t>
            </a:r>
          </a:p>
        </p:txBody>
      </p:sp>
      <p:pic>
        <p:nvPicPr>
          <p:cNvPr id="5" name="VIDEO-2022-03-31-09-39-11" descr="VIDEO-2022-03-31-09-39-11">
            <a:hlinkClick r:id="" action="ppaction://media"/>
            <a:extLst>
              <a:ext uri="{FF2B5EF4-FFF2-40B4-BE49-F238E27FC236}">
                <a16:creationId xmlns:a16="http://schemas.microsoft.com/office/drawing/2014/main" id="{28BDBA4B-1CF2-0F4F-93C2-CB14E05EDCA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33561" y="1749684"/>
            <a:ext cx="8049342" cy="4527755"/>
          </a:xfrm>
          <a:prstGeom prst="rect">
            <a:avLst/>
          </a:prstGeom>
        </p:spPr>
      </p:pic>
    </p:spTree>
    <p:extLst>
      <p:ext uri="{BB962C8B-B14F-4D97-AF65-F5344CB8AC3E}">
        <p14:creationId xmlns:p14="http://schemas.microsoft.com/office/powerpoint/2010/main" val="558914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61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2FFF1-7D9A-7F4E-8B8D-66ECEFED43F3}"/>
              </a:ext>
            </a:extLst>
          </p:cNvPr>
          <p:cNvSpPr>
            <a:spLocks noGrp="1"/>
          </p:cNvSpPr>
          <p:nvPr>
            <p:ph type="title"/>
          </p:nvPr>
        </p:nvSpPr>
        <p:spPr/>
        <p:txBody>
          <a:bodyPr/>
          <a:lstStyle/>
          <a:p>
            <a:r>
              <a:rPr lang="en-US" dirty="0"/>
              <a:t>Demo Video</a:t>
            </a:r>
          </a:p>
        </p:txBody>
      </p:sp>
      <p:sp>
        <p:nvSpPr>
          <p:cNvPr id="3" name="Content Placeholder 2">
            <a:extLst>
              <a:ext uri="{FF2B5EF4-FFF2-40B4-BE49-F238E27FC236}">
                <a16:creationId xmlns:a16="http://schemas.microsoft.com/office/drawing/2014/main" id="{FE567506-06C5-CA48-9C06-467F619AC84F}"/>
              </a:ext>
            </a:extLst>
          </p:cNvPr>
          <p:cNvSpPr>
            <a:spLocks noGrp="1"/>
          </p:cNvSpPr>
          <p:nvPr>
            <p:ph idx="1"/>
          </p:nvPr>
        </p:nvSpPr>
        <p:spPr>
          <a:xfrm>
            <a:off x="838200" y="1253331"/>
            <a:ext cx="10515600" cy="4351338"/>
          </a:xfrm>
        </p:spPr>
        <p:txBody>
          <a:bodyPr/>
          <a:lstStyle/>
          <a:p>
            <a:r>
              <a:rPr lang="en-US" dirty="0"/>
              <a:t>After Flask integration</a:t>
            </a:r>
          </a:p>
        </p:txBody>
      </p:sp>
      <p:pic>
        <p:nvPicPr>
          <p:cNvPr id="4" name="new" descr="new">
            <a:hlinkClick r:id="" action="ppaction://media"/>
            <a:extLst>
              <a:ext uri="{FF2B5EF4-FFF2-40B4-BE49-F238E27FC236}">
                <a16:creationId xmlns:a16="http://schemas.microsoft.com/office/drawing/2014/main" id="{A3C9F369-8767-B74A-8DF8-E60E607C63B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32000" y="1746097"/>
            <a:ext cx="8128000" cy="4318000"/>
          </a:xfrm>
          <a:prstGeom prst="rect">
            <a:avLst/>
          </a:prstGeom>
        </p:spPr>
      </p:pic>
    </p:spTree>
    <p:extLst>
      <p:ext uri="{BB962C8B-B14F-4D97-AF65-F5344CB8AC3E}">
        <p14:creationId xmlns:p14="http://schemas.microsoft.com/office/powerpoint/2010/main" val="71081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5E5AE-BEF1-4FF5-AAD5-5536DF6FE213}"/>
              </a:ext>
            </a:extLst>
          </p:cNvPr>
          <p:cNvSpPr>
            <a:spLocks noGrp="1"/>
          </p:cNvSpPr>
          <p:nvPr>
            <p:ph type="title"/>
          </p:nvPr>
        </p:nvSpPr>
        <p:spPr/>
        <p:txBody>
          <a:bodyPr/>
          <a:lstStyle/>
          <a:p>
            <a:r>
              <a:rPr lang="en-US" dirty="0"/>
              <a:t>Testing and Performance Evaluation</a:t>
            </a:r>
            <a:endParaRPr lang="en-IN" dirty="0"/>
          </a:p>
        </p:txBody>
      </p:sp>
      <p:sp>
        <p:nvSpPr>
          <p:cNvPr id="3" name="Content Placeholder 2">
            <a:extLst>
              <a:ext uri="{FF2B5EF4-FFF2-40B4-BE49-F238E27FC236}">
                <a16:creationId xmlns:a16="http://schemas.microsoft.com/office/drawing/2014/main" id="{0C6F6716-1D91-4294-9E1D-489D8205D33A}"/>
              </a:ext>
            </a:extLst>
          </p:cNvPr>
          <p:cNvSpPr>
            <a:spLocks noGrp="1"/>
          </p:cNvSpPr>
          <p:nvPr>
            <p:ph idx="1"/>
          </p:nvPr>
        </p:nvSpPr>
        <p:spPr/>
        <p:txBody>
          <a:bodyPr/>
          <a:lstStyle/>
          <a:p>
            <a:r>
              <a:rPr lang="en-IN" dirty="0"/>
              <a:t>As we use </a:t>
            </a:r>
            <a:r>
              <a:rPr lang="en-IN" dirty="0" err="1"/>
              <a:t>mediapipe</a:t>
            </a:r>
            <a:r>
              <a:rPr lang="en-IN" dirty="0"/>
              <a:t> library, developed by Google, at the backend, the accuracy is </a:t>
            </a:r>
            <a:r>
              <a:rPr lang="en-IN" sz="3600" b="1" dirty="0"/>
              <a:t>95.7%</a:t>
            </a:r>
            <a:endParaRPr lang="en-IN" b="1" dirty="0"/>
          </a:p>
          <a:p>
            <a:r>
              <a:rPr lang="en-IN" dirty="0"/>
              <a:t>Link for above - </a:t>
            </a:r>
            <a:r>
              <a:rPr lang="en-IN" dirty="0">
                <a:hlinkClick r:id="rId2"/>
              </a:rPr>
              <a:t>https://google.github.io/mediapipe/solutions/hands.html#:~:text=With%20the%20above%20techniques%2C%20we,of%2095.7%25%20in%20palm%20detection</a:t>
            </a:r>
            <a:r>
              <a:rPr lang="en-IN" dirty="0"/>
              <a:t>.</a:t>
            </a:r>
          </a:p>
          <a:p>
            <a:r>
              <a:rPr lang="en-IN" dirty="0"/>
              <a:t>Also our LSTM model gives an accuracy of 100%</a:t>
            </a:r>
          </a:p>
          <a:p>
            <a:endParaRPr lang="en-IN" dirty="0"/>
          </a:p>
        </p:txBody>
      </p:sp>
      <p:pic>
        <p:nvPicPr>
          <p:cNvPr id="4" name="Picture 3">
            <a:extLst>
              <a:ext uri="{FF2B5EF4-FFF2-40B4-BE49-F238E27FC236}">
                <a16:creationId xmlns:a16="http://schemas.microsoft.com/office/drawing/2014/main" id="{6BCF1C5C-C64D-1C4F-AC57-B766DDDD939C}"/>
              </a:ext>
            </a:extLst>
          </p:cNvPr>
          <p:cNvPicPr>
            <a:picLocks noChangeAspect="1"/>
          </p:cNvPicPr>
          <p:nvPr/>
        </p:nvPicPr>
        <p:blipFill>
          <a:blip r:embed="rId3"/>
          <a:stretch>
            <a:fillRect/>
          </a:stretch>
        </p:blipFill>
        <p:spPr>
          <a:xfrm>
            <a:off x="5041521" y="4946050"/>
            <a:ext cx="5762467" cy="1546825"/>
          </a:xfrm>
          <a:prstGeom prst="rect">
            <a:avLst/>
          </a:prstGeom>
        </p:spPr>
      </p:pic>
    </p:spTree>
    <p:extLst>
      <p:ext uri="{BB962C8B-B14F-4D97-AF65-F5344CB8AC3E}">
        <p14:creationId xmlns:p14="http://schemas.microsoft.com/office/powerpoint/2010/main" val="1850461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B5EB9-1EE5-4622-9FC1-39A4D2E88804}"/>
              </a:ext>
            </a:extLst>
          </p:cNvPr>
          <p:cNvSpPr>
            <a:spLocks noGrp="1"/>
          </p:cNvSpPr>
          <p:nvPr>
            <p:ph type="title"/>
          </p:nvPr>
        </p:nvSpPr>
        <p:spPr/>
        <p:txBody>
          <a:bodyPr/>
          <a:lstStyle/>
          <a:p>
            <a:r>
              <a:rPr lang="en-US" dirty="0"/>
              <a:t>GANTT Chart</a:t>
            </a:r>
            <a:endParaRPr lang="en-IN" dirty="0"/>
          </a:p>
        </p:txBody>
      </p:sp>
      <p:graphicFrame>
        <p:nvGraphicFramePr>
          <p:cNvPr id="7" name="Content Placeholder 6">
            <a:extLst>
              <a:ext uri="{FF2B5EF4-FFF2-40B4-BE49-F238E27FC236}">
                <a16:creationId xmlns:a16="http://schemas.microsoft.com/office/drawing/2014/main" id="{CAB2DE29-F6A2-C14D-B2C0-3D73D0ED81CC}"/>
              </a:ext>
            </a:extLst>
          </p:cNvPr>
          <p:cNvGraphicFramePr>
            <a:graphicFrameLocks noGrp="1"/>
          </p:cNvGraphicFramePr>
          <p:nvPr>
            <p:ph idx="1"/>
            <p:extLst>
              <p:ext uri="{D42A27DB-BD31-4B8C-83A1-F6EECF244321}">
                <p14:modId xmlns:p14="http://schemas.microsoft.com/office/powerpoint/2010/main" val="4058673554"/>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02917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A345A-1B5C-425E-9CDC-1B17858D4F5F}"/>
              </a:ext>
            </a:extLst>
          </p:cNvPr>
          <p:cNvSpPr>
            <a:spLocks noGrp="1"/>
          </p:cNvSpPr>
          <p:nvPr>
            <p:ph type="title"/>
          </p:nvPr>
        </p:nvSpPr>
        <p:spPr/>
        <p:txBody>
          <a:bodyPr/>
          <a:lstStyle/>
          <a:p>
            <a:r>
              <a:rPr lang="en-US" dirty="0"/>
              <a:t>Responsibility Chart</a:t>
            </a:r>
            <a:endParaRPr lang="en-IN" dirty="0"/>
          </a:p>
        </p:txBody>
      </p:sp>
      <p:graphicFrame>
        <p:nvGraphicFramePr>
          <p:cNvPr id="5" name="Table 5">
            <a:extLst>
              <a:ext uri="{FF2B5EF4-FFF2-40B4-BE49-F238E27FC236}">
                <a16:creationId xmlns:a16="http://schemas.microsoft.com/office/drawing/2014/main" id="{84BBCAEA-86DD-A244-BEAF-BA561FD0F0DD}"/>
              </a:ext>
            </a:extLst>
          </p:cNvPr>
          <p:cNvGraphicFramePr>
            <a:graphicFrameLocks noGrp="1"/>
          </p:cNvGraphicFramePr>
          <p:nvPr>
            <p:ph idx="1"/>
            <p:extLst>
              <p:ext uri="{D42A27DB-BD31-4B8C-83A1-F6EECF244321}">
                <p14:modId xmlns:p14="http://schemas.microsoft.com/office/powerpoint/2010/main" val="3721535631"/>
              </p:ext>
            </p:extLst>
          </p:nvPr>
        </p:nvGraphicFramePr>
        <p:xfrm>
          <a:off x="838200" y="1825625"/>
          <a:ext cx="10515597" cy="333756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2166046506"/>
                    </a:ext>
                  </a:extLst>
                </a:gridCol>
                <a:gridCol w="3505199">
                  <a:extLst>
                    <a:ext uri="{9D8B030D-6E8A-4147-A177-3AD203B41FA5}">
                      <a16:colId xmlns:a16="http://schemas.microsoft.com/office/drawing/2014/main" val="1010637913"/>
                    </a:ext>
                  </a:extLst>
                </a:gridCol>
                <a:gridCol w="3505199">
                  <a:extLst>
                    <a:ext uri="{9D8B030D-6E8A-4147-A177-3AD203B41FA5}">
                      <a16:colId xmlns:a16="http://schemas.microsoft.com/office/drawing/2014/main" val="1363833136"/>
                    </a:ext>
                  </a:extLst>
                </a:gridCol>
              </a:tblGrid>
              <a:tr h="370840">
                <a:tc>
                  <a:txBody>
                    <a:bodyPr/>
                    <a:lstStyle/>
                    <a:p>
                      <a:r>
                        <a:rPr lang="en-US" dirty="0"/>
                        <a:t>Responsibility</a:t>
                      </a:r>
                    </a:p>
                  </a:txBody>
                  <a:tcPr/>
                </a:tc>
                <a:tc>
                  <a:txBody>
                    <a:bodyPr/>
                    <a:lstStyle/>
                    <a:p>
                      <a:r>
                        <a:rPr lang="en-US" dirty="0"/>
                        <a:t>Parakh Singhal</a:t>
                      </a:r>
                    </a:p>
                  </a:txBody>
                  <a:tcPr/>
                </a:tc>
                <a:tc>
                  <a:txBody>
                    <a:bodyPr/>
                    <a:lstStyle/>
                    <a:p>
                      <a:r>
                        <a:rPr lang="en-US" dirty="0"/>
                        <a:t>Shweta Saini</a:t>
                      </a:r>
                    </a:p>
                  </a:txBody>
                  <a:tcPr/>
                </a:tc>
                <a:extLst>
                  <a:ext uri="{0D108BD9-81ED-4DB2-BD59-A6C34878D82A}">
                    <a16:rowId xmlns:a16="http://schemas.microsoft.com/office/drawing/2014/main" val="1991512317"/>
                  </a:ext>
                </a:extLst>
              </a:tr>
              <a:tr h="370840">
                <a:tc>
                  <a:txBody>
                    <a:bodyPr/>
                    <a:lstStyle/>
                    <a:p>
                      <a:r>
                        <a:rPr lang="en-US" dirty="0"/>
                        <a:t>Research</a:t>
                      </a:r>
                    </a:p>
                  </a:txBody>
                  <a:tcPr/>
                </a:tc>
                <a:tc>
                  <a:txBody>
                    <a:bodyPr/>
                    <a:lstStyle/>
                    <a:p>
                      <a:r>
                        <a:rPr lang="en-US" dirty="0"/>
                        <a:t>3</a:t>
                      </a:r>
                    </a:p>
                  </a:txBody>
                  <a:tcPr/>
                </a:tc>
                <a:tc>
                  <a:txBody>
                    <a:bodyPr/>
                    <a:lstStyle/>
                    <a:p>
                      <a:r>
                        <a:rPr lang="en-US" dirty="0"/>
                        <a:t>3</a:t>
                      </a:r>
                    </a:p>
                  </a:txBody>
                  <a:tcPr/>
                </a:tc>
                <a:extLst>
                  <a:ext uri="{0D108BD9-81ED-4DB2-BD59-A6C34878D82A}">
                    <a16:rowId xmlns:a16="http://schemas.microsoft.com/office/drawing/2014/main" val="2724456008"/>
                  </a:ext>
                </a:extLst>
              </a:tr>
              <a:tr h="370840">
                <a:tc>
                  <a:txBody>
                    <a:bodyPr/>
                    <a:lstStyle/>
                    <a:p>
                      <a:r>
                        <a:rPr lang="en-US" dirty="0"/>
                        <a:t>Analysis</a:t>
                      </a:r>
                    </a:p>
                  </a:txBody>
                  <a:tcPr/>
                </a:tc>
                <a:tc>
                  <a:txBody>
                    <a:bodyPr/>
                    <a:lstStyle/>
                    <a:p>
                      <a:r>
                        <a:rPr lang="en-US" dirty="0"/>
                        <a:t>3</a:t>
                      </a:r>
                    </a:p>
                  </a:txBody>
                  <a:tcPr/>
                </a:tc>
                <a:tc>
                  <a:txBody>
                    <a:bodyPr/>
                    <a:lstStyle/>
                    <a:p>
                      <a:r>
                        <a:rPr lang="en-US" dirty="0"/>
                        <a:t>3</a:t>
                      </a:r>
                    </a:p>
                  </a:txBody>
                  <a:tcPr/>
                </a:tc>
                <a:extLst>
                  <a:ext uri="{0D108BD9-81ED-4DB2-BD59-A6C34878D82A}">
                    <a16:rowId xmlns:a16="http://schemas.microsoft.com/office/drawing/2014/main" val="449851404"/>
                  </a:ext>
                </a:extLst>
              </a:tr>
              <a:tr h="370840">
                <a:tc>
                  <a:txBody>
                    <a:bodyPr/>
                    <a:lstStyle/>
                    <a:p>
                      <a:r>
                        <a:rPr lang="en-US" dirty="0"/>
                        <a:t>Data Collection</a:t>
                      </a:r>
                    </a:p>
                  </a:txBody>
                  <a:tcPr/>
                </a:tc>
                <a:tc>
                  <a:txBody>
                    <a:bodyPr/>
                    <a:lstStyle/>
                    <a:p>
                      <a:r>
                        <a:rPr lang="en-US" dirty="0"/>
                        <a:t>2</a:t>
                      </a:r>
                    </a:p>
                  </a:txBody>
                  <a:tcPr/>
                </a:tc>
                <a:tc>
                  <a:txBody>
                    <a:bodyPr/>
                    <a:lstStyle/>
                    <a:p>
                      <a:r>
                        <a:rPr lang="en-US" dirty="0"/>
                        <a:t>2</a:t>
                      </a:r>
                    </a:p>
                  </a:txBody>
                  <a:tcPr/>
                </a:tc>
                <a:extLst>
                  <a:ext uri="{0D108BD9-81ED-4DB2-BD59-A6C34878D82A}">
                    <a16:rowId xmlns:a16="http://schemas.microsoft.com/office/drawing/2014/main" val="1489639963"/>
                  </a:ext>
                </a:extLst>
              </a:tr>
              <a:tr h="370840">
                <a:tc>
                  <a:txBody>
                    <a:bodyPr/>
                    <a:lstStyle/>
                    <a:p>
                      <a:r>
                        <a:rPr lang="en-US" dirty="0"/>
                        <a:t>Model Creation and other works</a:t>
                      </a:r>
                    </a:p>
                  </a:txBody>
                  <a:tcPr/>
                </a:tc>
                <a:tc>
                  <a:txBody>
                    <a:bodyPr/>
                    <a:lstStyle/>
                    <a:p>
                      <a:r>
                        <a:rPr lang="en-US" dirty="0"/>
                        <a:t>3</a:t>
                      </a:r>
                    </a:p>
                  </a:txBody>
                  <a:tcPr/>
                </a:tc>
                <a:tc>
                  <a:txBody>
                    <a:bodyPr/>
                    <a:lstStyle/>
                    <a:p>
                      <a:r>
                        <a:rPr lang="en-US" dirty="0"/>
                        <a:t>3</a:t>
                      </a:r>
                    </a:p>
                  </a:txBody>
                  <a:tcPr/>
                </a:tc>
                <a:extLst>
                  <a:ext uri="{0D108BD9-81ED-4DB2-BD59-A6C34878D82A}">
                    <a16:rowId xmlns:a16="http://schemas.microsoft.com/office/drawing/2014/main" val="3553660988"/>
                  </a:ext>
                </a:extLst>
              </a:tr>
              <a:tr h="370840">
                <a:tc>
                  <a:txBody>
                    <a:bodyPr/>
                    <a:lstStyle/>
                    <a:p>
                      <a:r>
                        <a:rPr lang="en-US" dirty="0"/>
                        <a:t>Gathering knowledge for GUI</a:t>
                      </a:r>
                    </a:p>
                  </a:txBody>
                  <a:tcPr/>
                </a:tc>
                <a:tc>
                  <a:txBody>
                    <a:bodyPr/>
                    <a:lstStyle/>
                    <a:p>
                      <a:r>
                        <a:rPr lang="en-US" dirty="0"/>
                        <a:t>2</a:t>
                      </a:r>
                    </a:p>
                  </a:txBody>
                  <a:tcPr/>
                </a:tc>
                <a:tc>
                  <a:txBody>
                    <a:bodyPr/>
                    <a:lstStyle/>
                    <a:p>
                      <a:r>
                        <a:rPr lang="en-US" dirty="0"/>
                        <a:t>2</a:t>
                      </a:r>
                    </a:p>
                  </a:txBody>
                  <a:tcPr/>
                </a:tc>
                <a:extLst>
                  <a:ext uri="{0D108BD9-81ED-4DB2-BD59-A6C34878D82A}">
                    <a16:rowId xmlns:a16="http://schemas.microsoft.com/office/drawing/2014/main" val="2840282869"/>
                  </a:ext>
                </a:extLst>
              </a:tr>
              <a:tr h="370840">
                <a:tc>
                  <a:txBody>
                    <a:bodyPr/>
                    <a:lstStyle/>
                    <a:p>
                      <a:r>
                        <a:rPr lang="en-US" dirty="0"/>
                        <a:t>Web Study</a:t>
                      </a:r>
                    </a:p>
                  </a:txBody>
                  <a:tcPr/>
                </a:tc>
                <a:tc>
                  <a:txBody>
                    <a:bodyPr/>
                    <a:lstStyle/>
                    <a:p>
                      <a:r>
                        <a:rPr lang="en-US" dirty="0"/>
                        <a:t>2</a:t>
                      </a:r>
                    </a:p>
                  </a:txBody>
                  <a:tcPr/>
                </a:tc>
                <a:tc>
                  <a:txBody>
                    <a:bodyPr/>
                    <a:lstStyle/>
                    <a:p>
                      <a:r>
                        <a:rPr lang="en-US" dirty="0"/>
                        <a:t>2</a:t>
                      </a:r>
                    </a:p>
                  </a:txBody>
                  <a:tcPr/>
                </a:tc>
                <a:extLst>
                  <a:ext uri="{0D108BD9-81ED-4DB2-BD59-A6C34878D82A}">
                    <a16:rowId xmlns:a16="http://schemas.microsoft.com/office/drawing/2014/main" val="1508186497"/>
                  </a:ext>
                </a:extLst>
              </a:tr>
              <a:tr h="370840">
                <a:tc>
                  <a:txBody>
                    <a:bodyPr/>
                    <a:lstStyle/>
                    <a:p>
                      <a:r>
                        <a:rPr lang="en-US" dirty="0"/>
                        <a:t>Web Integration</a:t>
                      </a:r>
                    </a:p>
                  </a:txBody>
                  <a:tcPr/>
                </a:tc>
                <a:tc>
                  <a:txBody>
                    <a:bodyPr/>
                    <a:lstStyle/>
                    <a:p>
                      <a:r>
                        <a:rPr lang="en-US" dirty="0"/>
                        <a:t>1 (Flask)</a:t>
                      </a:r>
                    </a:p>
                  </a:txBody>
                  <a:tcPr/>
                </a:tc>
                <a:tc>
                  <a:txBody>
                    <a:bodyPr/>
                    <a:lstStyle/>
                    <a:p>
                      <a:r>
                        <a:rPr lang="en-US" dirty="0"/>
                        <a:t>1 (HTML, CSS)</a:t>
                      </a:r>
                    </a:p>
                  </a:txBody>
                  <a:tcPr/>
                </a:tc>
                <a:extLst>
                  <a:ext uri="{0D108BD9-81ED-4DB2-BD59-A6C34878D82A}">
                    <a16:rowId xmlns:a16="http://schemas.microsoft.com/office/drawing/2014/main" val="3915496132"/>
                  </a:ext>
                </a:extLst>
              </a:tr>
              <a:tr h="370840">
                <a:tc>
                  <a:txBody>
                    <a:bodyPr/>
                    <a:lstStyle/>
                    <a:p>
                      <a:r>
                        <a:rPr lang="en-US" dirty="0"/>
                        <a:t>Report and PPT</a:t>
                      </a:r>
                    </a:p>
                  </a:txBody>
                  <a:tcPr/>
                </a:tc>
                <a:tc>
                  <a:txBody>
                    <a:bodyPr/>
                    <a:lstStyle/>
                    <a:p>
                      <a:r>
                        <a:rPr lang="en-US" dirty="0"/>
                        <a:t>3</a:t>
                      </a:r>
                    </a:p>
                  </a:txBody>
                  <a:tcPr/>
                </a:tc>
                <a:tc>
                  <a:txBody>
                    <a:bodyPr/>
                    <a:lstStyle/>
                    <a:p>
                      <a:r>
                        <a:rPr lang="en-US" dirty="0"/>
                        <a:t>3</a:t>
                      </a:r>
                    </a:p>
                  </a:txBody>
                  <a:tcPr/>
                </a:tc>
                <a:extLst>
                  <a:ext uri="{0D108BD9-81ED-4DB2-BD59-A6C34878D82A}">
                    <a16:rowId xmlns:a16="http://schemas.microsoft.com/office/drawing/2014/main" val="633227611"/>
                  </a:ext>
                </a:extLst>
              </a:tr>
            </a:tbl>
          </a:graphicData>
        </a:graphic>
      </p:graphicFrame>
      <p:sp>
        <p:nvSpPr>
          <p:cNvPr id="8" name="Title 1">
            <a:extLst>
              <a:ext uri="{FF2B5EF4-FFF2-40B4-BE49-F238E27FC236}">
                <a16:creationId xmlns:a16="http://schemas.microsoft.com/office/drawing/2014/main" id="{306327DE-1FC9-7644-8809-CC864E9B8796}"/>
              </a:ext>
            </a:extLst>
          </p:cNvPr>
          <p:cNvSpPr txBox="1">
            <a:spLocks/>
          </p:cNvSpPr>
          <p:nvPr/>
        </p:nvSpPr>
        <p:spPr>
          <a:xfrm>
            <a:off x="695633" y="516731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2800" dirty="0"/>
              <a:t>1. Responsible;  2. Assist Role;  3. Cumulative</a:t>
            </a:r>
          </a:p>
        </p:txBody>
      </p:sp>
    </p:spTree>
    <p:extLst>
      <p:ext uri="{BB962C8B-B14F-4D97-AF65-F5344CB8AC3E}">
        <p14:creationId xmlns:p14="http://schemas.microsoft.com/office/powerpoint/2010/main" val="37152413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Zoom Logo PNG - Meeting Zoom icon Download - Free Transparent PNG Logos">
            <a:extLst>
              <a:ext uri="{FF2B5EF4-FFF2-40B4-BE49-F238E27FC236}">
                <a16:creationId xmlns:a16="http://schemas.microsoft.com/office/drawing/2014/main" id="{D7B55CB7-2744-3640-B257-CCBD4437B04C}"/>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4976689"/>
            <a:ext cx="1402277" cy="133521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icrosoft Teams png images | PNGWing">
            <a:extLst>
              <a:ext uri="{FF2B5EF4-FFF2-40B4-BE49-F238E27FC236}">
                <a16:creationId xmlns:a16="http://schemas.microsoft.com/office/drawing/2014/main" id="{7E8B8C89-0796-B643-91E9-1666C366E211}"/>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0395829" y="4498615"/>
            <a:ext cx="1796171" cy="177232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remium PSD | Google meet logo 3d render">
            <a:extLst>
              <a:ext uri="{FF2B5EF4-FFF2-40B4-BE49-F238E27FC236}">
                <a16:creationId xmlns:a16="http://schemas.microsoft.com/office/drawing/2014/main" id="{34F6CFA6-1FE0-3840-B622-D7D5A1D265BB}"/>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0" y="0"/>
            <a:ext cx="3289300" cy="24638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08DC59B-F66B-47FD-898B-5DAE6502C06B}"/>
              </a:ext>
            </a:extLst>
          </p:cNvPr>
          <p:cNvSpPr>
            <a:spLocks noGrp="1"/>
          </p:cNvSpPr>
          <p:nvPr>
            <p:ph type="title"/>
          </p:nvPr>
        </p:nvSpPr>
        <p:spPr/>
        <p:txBody>
          <a:bodyPr/>
          <a:lstStyle/>
          <a:p>
            <a:r>
              <a:rPr lang="en-US" dirty="0"/>
              <a:t>Broader Impact factor Status/ Business Plan</a:t>
            </a:r>
            <a:endParaRPr lang="en-IN" dirty="0"/>
          </a:p>
        </p:txBody>
      </p:sp>
      <p:sp>
        <p:nvSpPr>
          <p:cNvPr id="3" name="Content Placeholder 2">
            <a:extLst>
              <a:ext uri="{FF2B5EF4-FFF2-40B4-BE49-F238E27FC236}">
                <a16:creationId xmlns:a16="http://schemas.microsoft.com/office/drawing/2014/main" id="{9CEE53B8-344D-4E0B-861B-ED049FAC3B28}"/>
              </a:ext>
            </a:extLst>
          </p:cNvPr>
          <p:cNvSpPr>
            <a:spLocks noGrp="1"/>
          </p:cNvSpPr>
          <p:nvPr>
            <p:ph idx="1"/>
          </p:nvPr>
        </p:nvSpPr>
        <p:spPr/>
        <p:txBody>
          <a:bodyPr>
            <a:normAutofit lnSpcReduction="10000"/>
          </a:bodyPr>
          <a:lstStyle/>
          <a:p>
            <a:r>
              <a:rPr lang="en-US" dirty="0"/>
              <a:t>This work can help a lot of people with speaking and hearing difficulties.</a:t>
            </a:r>
          </a:p>
          <a:p>
            <a:r>
              <a:rPr lang="en-US" dirty="0"/>
              <a:t>Who rely onto third party applications while in the meetings.</a:t>
            </a:r>
          </a:p>
          <a:p>
            <a:r>
              <a:rPr lang="en-US" dirty="0"/>
              <a:t>Our work can be integrated with the leading meeting platforms like </a:t>
            </a:r>
            <a:r>
              <a:rPr lang="en-US" sz="3600" b="1" dirty="0"/>
              <a:t>Google Meet, Microsoft Teams, Zoom,</a:t>
            </a:r>
            <a:r>
              <a:rPr lang="en-US" dirty="0"/>
              <a:t> </a:t>
            </a:r>
            <a:r>
              <a:rPr lang="en-US" dirty="0" err="1"/>
              <a:t>etc</a:t>
            </a:r>
            <a:r>
              <a:rPr lang="en-US" dirty="0"/>
              <a:t>, which in return will help the people to interact more significantly and won’t affect their pockets much.</a:t>
            </a:r>
          </a:p>
          <a:p>
            <a:r>
              <a:rPr lang="en-US" dirty="0"/>
              <a:t>This integration will help us to gather good audience and further we can launch </a:t>
            </a:r>
            <a:r>
              <a:rPr lang="en-US" dirty="0" err="1"/>
              <a:t>iur</a:t>
            </a:r>
            <a:r>
              <a:rPr lang="en-US" dirty="0"/>
              <a:t> own application which will have many more features than provided with meeting platforms.</a:t>
            </a:r>
          </a:p>
          <a:p>
            <a:pPr marL="0" indent="0">
              <a:buNone/>
            </a:pPr>
            <a:endParaRPr lang="en-IN" dirty="0"/>
          </a:p>
        </p:txBody>
      </p:sp>
    </p:spTree>
    <p:extLst>
      <p:ext uri="{BB962C8B-B14F-4D97-AF65-F5344CB8AC3E}">
        <p14:creationId xmlns:p14="http://schemas.microsoft.com/office/powerpoint/2010/main" val="3019860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F5F2E-44BD-40D3-939F-A7EA139C1078}"/>
              </a:ext>
            </a:extLst>
          </p:cNvPr>
          <p:cNvSpPr>
            <a:spLocks noGrp="1"/>
          </p:cNvSpPr>
          <p:nvPr>
            <p:ph type="title"/>
          </p:nvPr>
        </p:nvSpPr>
        <p:spPr>
          <a:xfrm>
            <a:off x="246017" y="365125"/>
            <a:ext cx="10515600" cy="1325563"/>
          </a:xfrm>
        </p:spPr>
        <p:txBody>
          <a:bodyPr>
            <a:normAutofit/>
          </a:bodyPr>
          <a:lstStyle/>
          <a:p>
            <a:r>
              <a:rPr lang="en-IN" sz="3600" dirty="0"/>
              <a:t>Screenshot of MS-Meetings(online)/comments(offline) by Guide</a:t>
            </a:r>
          </a:p>
        </p:txBody>
      </p:sp>
      <p:pic>
        <p:nvPicPr>
          <p:cNvPr id="5" name="Content Placeholder 4" descr="Graphical user interface, text, application&#10;&#10;Description automatically generated">
            <a:extLst>
              <a:ext uri="{FF2B5EF4-FFF2-40B4-BE49-F238E27FC236}">
                <a16:creationId xmlns:a16="http://schemas.microsoft.com/office/drawing/2014/main" id="{FBCE0D43-E02A-DF49-9A3C-04D037BD0552}"/>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246017" y="2285513"/>
            <a:ext cx="5659201" cy="3537001"/>
          </a:xfrm>
        </p:spPr>
      </p:pic>
      <p:pic>
        <p:nvPicPr>
          <p:cNvPr id="1027" name="Picture 3" descr="page12image61834880">
            <a:extLst>
              <a:ext uri="{FF2B5EF4-FFF2-40B4-BE49-F238E27FC236}">
                <a16:creationId xmlns:a16="http://schemas.microsoft.com/office/drawing/2014/main" id="{998273F6-4016-F14F-BC01-65585A88DC1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096000" y="2285513"/>
            <a:ext cx="5867400" cy="330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0837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710AD8C-A341-4A05-9766-88FFC96A4191}"/>
              </a:ext>
            </a:extLst>
          </p:cNvPr>
          <p:cNvSpPr txBox="1">
            <a:spLocks/>
          </p:cNvSpPr>
          <p:nvPr/>
        </p:nvSpPr>
        <p:spPr>
          <a:xfrm>
            <a:off x="1290638" y="951799"/>
            <a:ext cx="9144000" cy="690564"/>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latin typeface="Arial" panose="020B0604020202020204" pitchFamily="34" charset="0"/>
                <a:cs typeface="Arial" panose="020B0604020202020204" pitchFamily="34" charset="0"/>
              </a:rPr>
              <a:t>Gesture Recognition for Specially Abled People</a:t>
            </a:r>
          </a:p>
        </p:txBody>
      </p:sp>
      <p:sp>
        <p:nvSpPr>
          <p:cNvPr id="5" name="Subtitle 2">
            <a:extLst>
              <a:ext uri="{FF2B5EF4-FFF2-40B4-BE49-F238E27FC236}">
                <a16:creationId xmlns:a16="http://schemas.microsoft.com/office/drawing/2014/main" id="{3E66C618-6C3A-428A-A06D-81E2DCF82BD5}"/>
              </a:ext>
            </a:extLst>
          </p:cNvPr>
          <p:cNvSpPr txBox="1">
            <a:spLocks/>
          </p:cNvSpPr>
          <p:nvPr/>
        </p:nvSpPr>
        <p:spPr>
          <a:xfrm>
            <a:off x="5862638" y="2843643"/>
            <a:ext cx="507560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Arial" panose="020B0604020202020204" pitchFamily="34" charset="0"/>
                <a:cs typeface="Arial" panose="020B0604020202020204" pitchFamily="34" charset="0"/>
              </a:rPr>
              <a:t>Team Member(s): Parakh Singhal, Shweta Saini</a:t>
            </a:r>
          </a:p>
          <a:p>
            <a:r>
              <a:rPr lang="en-US" sz="2400" dirty="0">
                <a:latin typeface="Arial" panose="020B0604020202020204" pitchFamily="34" charset="0"/>
                <a:cs typeface="Arial" panose="020B0604020202020204" pitchFamily="34" charset="0"/>
              </a:rPr>
              <a:t>Name (Roll No.): 18csu152, 18csu245 </a:t>
            </a:r>
          </a:p>
          <a:p>
            <a:endParaRPr lang="en-US" sz="2400" dirty="0">
              <a:latin typeface="Arial" panose="020B0604020202020204" pitchFamily="34" charset="0"/>
              <a:cs typeface="Arial" panose="020B0604020202020204" pitchFamily="34" charset="0"/>
            </a:endParaRPr>
          </a:p>
        </p:txBody>
      </p:sp>
      <p:sp>
        <p:nvSpPr>
          <p:cNvPr id="6" name="Subtitle 2">
            <a:extLst>
              <a:ext uri="{FF2B5EF4-FFF2-40B4-BE49-F238E27FC236}">
                <a16:creationId xmlns:a16="http://schemas.microsoft.com/office/drawing/2014/main" id="{E9D39126-CA77-43EE-851C-B6A46040F3CB}"/>
              </a:ext>
            </a:extLst>
          </p:cNvPr>
          <p:cNvSpPr txBox="1">
            <a:spLocks/>
          </p:cNvSpPr>
          <p:nvPr/>
        </p:nvSpPr>
        <p:spPr>
          <a:xfrm>
            <a:off x="379639" y="2876153"/>
            <a:ext cx="35052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latin typeface="Arial" panose="020B0604020202020204" pitchFamily="34" charset="0"/>
                <a:cs typeface="Arial" panose="020B0604020202020204" pitchFamily="34" charset="0"/>
              </a:rPr>
              <a:t>Supervisor (s): Mr. </a:t>
            </a:r>
            <a:r>
              <a:rPr lang="en-US" dirty="0" err="1">
                <a:latin typeface="Arial" panose="020B0604020202020204" pitchFamily="34" charset="0"/>
                <a:cs typeface="Arial" panose="020B0604020202020204" pitchFamily="34" charset="0"/>
              </a:rPr>
              <a:t>Sumit</a:t>
            </a:r>
            <a:r>
              <a:rPr lang="en-US" dirty="0">
                <a:latin typeface="Arial" panose="020B0604020202020204" pitchFamily="34" charset="0"/>
                <a:cs typeface="Arial" panose="020B0604020202020204" pitchFamily="34" charset="0"/>
              </a:rPr>
              <a:t> Kumar  </a:t>
            </a:r>
          </a:p>
          <a:p>
            <a:endParaRPr lang="en-US" dirty="0">
              <a:latin typeface="Arial" panose="020B0604020202020204" pitchFamily="34" charset="0"/>
              <a:cs typeface="Arial" panose="020B0604020202020204" pitchFamily="34" charset="0"/>
            </a:endParaRPr>
          </a:p>
        </p:txBody>
      </p:sp>
      <p:sp>
        <p:nvSpPr>
          <p:cNvPr id="7" name="Title 1">
            <a:extLst>
              <a:ext uri="{FF2B5EF4-FFF2-40B4-BE49-F238E27FC236}">
                <a16:creationId xmlns:a16="http://schemas.microsoft.com/office/drawing/2014/main" id="{028FBA76-8801-4BC4-9555-A4D3BF764B04}"/>
              </a:ext>
            </a:extLst>
          </p:cNvPr>
          <p:cNvSpPr txBox="1">
            <a:spLocks/>
          </p:cNvSpPr>
          <p:nvPr/>
        </p:nvSpPr>
        <p:spPr>
          <a:xfrm>
            <a:off x="1290638" y="5515764"/>
            <a:ext cx="9144000" cy="690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latin typeface="Arial" panose="020B0604020202020204" pitchFamily="34" charset="0"/>
                <a:cs typeface="Arial" panose="020B0604020202020204" pitchFamily="34" charset="0"/>
              </a:rPr>
              <a:t>DEPARTMENT NAME </a:t>
            </a:r>
          </a:p>
        </p:txBody>
      </p:sp>
    </p:spTree>
    <p:extLst>
      <p:ext uri="{BB962C8B-B14F-4D97-AF65-F5344CB8AC3E}">
        <p14:creationId xmlns:p14="http://schemas.microsoft.com/office/powerpoint/2010/main" val="30464723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F5F2E-44BD-40D3-939F-A7EA139C1078}"/>
              </a:ext>
            </a:extLst>
          </p:cNvPr>
          <p:cNvSpPr>
            <a:spLocks noGrp="1"/>
          </p:cNvSpPr>
          <p:nvPr>
            <p:ph type="title"/>
          </p:nvPr>
        </p:nvSpPr>
        <p:spPr>
          <a:xfrm>
            <a:off x="246017" y="365125"/>
            <a:ext cx="10515600" cy="1325563"/>
          </a:xfrm>
        </p:spPr>
        <p:txBody>
          <a:bodyPr>
            <a:normAutofit/>
          </a:bodyPr>
          <a:lstStyle/>
          <a:p>
            <a:r>
              <a:rPr lang="en-IN" sz="3600" dirty="0"/>
              <a:t>Screenshot of MS-Meetings(online)/comments(offline) by Guide</a:t>
            </a:r>
          </a:p>
        </p:txBody>
      </p:sp>
      <p:pic>
        <p:nvPicPr>
          <p:cNvPr id="6" name="Picture 5">
            <a:extLst>
              <a:ext uri="{FF2B5EF4-FFF2-40B4-BE49-F238E27FC236}">
                <a16:creationId xmlns:a16="http://schemas.microsoft.com/office/drawing/2014/main" id="{B9CA422A-1E74-EB49-9D13-C4EC0FDAD8AE}"/>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46017" y="1690688"/>
            <a:ext cx="5579050" cy="4184288"/>
          </a:xfrm>
          <a:prstGeom prst="rect">
            <a:avLst/>
          </a:prstGeom>
        </p:spPr>
      </p:pic>
      <p:pic>
        <p:nvPicPr>
          <p:cNvPr id="9" name="Picture 2" descr="page13image61622096">
            <a:extLst>
              <a:ext uri="{FF2B5EF4-FFF2-40B4-BE49-F238E27FC236}">
                <a16:creationId xmlns:a16="http://schemas.microsoft.com/office/drawing/2014/main" id="{19135C6C-9C12-7648-848D-142508B7D358}"/>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078583" y="1189462"/>
            <a:ext cx="5867400" cy="27178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 descr="page13image61621680">
            <a:extLst>
              <a:ext uri="{FF2B5EF4-FFF2-40B4-BE49-F238E27FC236}">
                <a16:creationId xmlns:a16="http://schemas.microsoft.com/office/drawing/2014/main" id="{17312A92-B382-FC49-9CF0-59C05D3DF7DA}"/>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078583" y="4089400"/>
            <a:ext cx="5867400" cy="276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6377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2C475-9298-48F8-BD74-016528FFABFC}"/>
              </a:ext>
            </a:extLst>
          </p:cNvPr>
          <p:cNvSpPr>
            <a:spLocks noGrp="1"/>
          </p:cNvSpPr>
          <p:nvPr>
            <p:ph type="title"/>
          </p:nvPr>
        </p:nvSpPr>
        <p:spPr/>
        <p:txBody>
          <a:bodyPr/>
          <a:lstStyle/>
          <a:p>
            <a:r>
              <a:rPr lang="en-IN" dirty="0"/>
              <a:t>Description Of The Topic</a:t>
            </a:r>
          </a:p>
        </p:txBody>
      </p:sp>
      <p:sp>
        <p:nvSpPr>
          <p:cNvPr id="3" name="Content Placeholder 2">
            <a:extLst>
              <a:ext uri="{FF2B5EF4-FFF2-40B4-BE49-F238E27FC236}">
                <a16:creationId xmlns:a16="http://schemas.microsoft.com/office/drawing/2014/main" id="{6169CED4-649F-4520-8E5D-EFEF88156103}"/>
              </a:ext>
            </a:extLst>
          </p:cNvPr>
          <p:cNvSpPr>
            <a:spLocks noGrp="1"/>
          </p:cNvSpPr>
          <p:nvPr>
            <p:ph idx="1"/>
          </p:nvPr>
        </p:nvSpPr>
        <p:spPr/>
        <p:txBody>
          <a:bodyPr/>
          <a:lstStyle/>
          <a:p>
            <a:r>
              <a:rPr lang="en-US" dirty="0"/>
              <a:t>Sign Languages are a medium of communication for specially-abled people who are having difficulties while speaking and listening.</a:t>
            </a:r>
          </a:p>
          <a:p>
            <a:r>
              <a:rPr lang="en-US" dirty="0"/>
              <a:t>They provide a gesture for them to communicate and get along with the life with others.</a:t>
            </a:r>
          </a:p>
          <a:p>
            <a:r>
              <a:rPr lang="en-US" dirty="0"/>
              <a:t>It is a visual form of language that uses expression and movements to convey the emotions and meanings.</a:t>
            </a:r>
          </a:p>
        </p:txBody>
      </p:sp>
    </p:spTree>
    <p:extLst>
      <p:ext uri="{BB962C8B-B14F-4D97-AF65-F5344CB8AC3E}">
        <p14:creationId xmlns:p14="http://schemas.microsoft.com/office/powerpoint/2010/main" val="2196120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2E656-EA5A-465A-896D-070D429C7747}"/>
              </a:ext>
            </a:extLst>
          </p:cNvPr>
          <p:cNvSpPr>
            <a:spLocks noGrp="1"/>
          </p:cNvSpPr>
          <p:nvPr>
            <p:ph type="title"/>
          </p:nvPr>
        </p:nvSpPr>
        <p:spPr/>
        <p:txBody>
          <a:bodyPr/>
          <a:lstStyle/>
          <a:p>
            <a:r>
              <a:rPr lang="en-IN" dirty="0"/>
              <a:t>Feasibility Study</a:t>
            </a:r>
          </a:p>
        </p:txBody>
      </p:sp>
      <p:sp>
        <p:nvSpPr>
          <p:cNvPr id="3" name="Content Placeholder 2">
            <a:extLst>
              <a:ext uri="{FF2B5EF4-FFF2-40B4-BE49-F238E27FC236}">
                <a16:creationId xmlns:a16="http://schemas.microsoft.com/office/drawing/2014/main" id="{2DADF860-F400-47D4-B4E5-59AFD8491B3D}"/>
              </a:ext>
            </a:extLst>
          </p:cNvPr>
          <p:cNvSpPr>
            <a:spLocks noGrp="1"/>
          </p:cNvSpPr>
          <p:nvPr>
            <p:ph idx="1"/>
          </p:nvPr>
        </p:nvSpPr>
        <p:spPr/>
        <p:txBody>
          <a:bodyPr/>
          <a:lstStyle/>
          <a:p>
            <a:r>
              <a:rPr lang="en-US" dirty="0"/>
              <a:t>Specially-abled peoples who have problems with speaking and hearing tend to use this sign language the most.</a:t>
            </a:r>
          </a:p>
          <a:p>
            <a:r>
              <a:rPr lang="en-US" dirty="0"/>
              <a:t>Because of this Online-system due to pandemic of COVID-19 their words being going unheard or missed.</a:t>
            </a:r>
          </a:p>
          <a:p>
            <a:r>
              <a:rPr lang="en-US" dirty="0"/>
              <a:t>Our platform identifies that issue and tend to come up with a solution which may benefit the whole communication process by allowing them to express more efficiently.</a:t>
            </a:r>
          </a:p>
          <a:p>
            <a:endParaRPr lang="en-IN" dirty="0"/>
          </a:p>
        </p:txBody>
      </p:sp>
    </p:spTree>
    <p:extLst>
      <p:ext uri="{BB962C8B-B14F-4D97-AF65-F5344CB8AC3E}">
        <p14:creationId xmlns:p14="http://schemas.microsoft.com/office/powerpoint/2010/main" val="2337476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1B51B-6CD8-4C4A-AA87-7BED58D6469D}"/>
              </a:ext>
            </a:extLst>
          </p:cNvPr>
          <p:cNvSpPr>
            <a:spLocks noGrp="1"/>
          </p:cNvSpPr>
          <p:nvPr>
            <p:ph type="title"/>
          </p:nvPr>
        </p:nvSpPr>
        <p:spPr/>
        <p:txBody>
          <a:bodyPr/>
          <a:lstStyle/>
          <a:p>
            <a:r>
              <a:rPr lang="en-IN" dirty="0"/>
              <a:t>Existing Solutions/Literature Review</a:t>
            </a:r>
          </a:p>
        </p:txBody>
      </p:sp>
      <p:sp>
        <p:nvSpPr>
          <p:cNvPr id="3" name="Content Placeholder 2">
            <a:extLst>
              <a:ext uri="{FF2B5EF4-FFF2-40B4-BE49-F238E27FC236}">
                <a16:creationId xmlns:a16="http://schemas.microsoft.com/office/drawing/2014/main" id="{26CFE5B8-319D-4525-A9ED-574A88FCF381}"/>
              </a:ext>
            </a:extLst>
          </p:cNvPr>
          <p:cNvSpPr>
            <a:spLocks noGrp="1"/>
          </p:cNvSpPr>
          <p:nvPr>
            <p:ph idx="1"/>
          </p:nvPr>
        </p:nvSpPr>
        <p:spPr/>
        <p:txBody>
          <a:bodyPr>
            <a:normAutofit fontScale="92500" lnSpcReduction="20000"/>
          </a:bodyPr>
          <a:lstStyle/>
          <a:p>
            <a:r>
              <a:rPr lang="en-US" sz="4000" b="1" dirty="0" err="1"/>
              <a:t>GnoSys</a:t>
            </a:r>
            <a:endParaRPr lang="en-US" b="1" dirty="0"/>
          </a:p>
          <a:p>
            <a:pPr marL="0" indent="0">
              <a:buNone/>
            </a:pPr>
            <a:r>
              <a:rPr lang="en-IN" dirty="0"/>
              <a:t>Netherlands-based start-up has developed an artificial intelligence (AI) powered </a:t>
            </a:r>
            <a:r>
              <a:rPr lang="en-IN" sz="3500" b="1" dirty="0"/>
              <a:t>smartphone app </a:t>
            </a:r>
            <a:r>
              <a:rPr lang="en-IN" dirty="0"/>
              <a:t>for deaf and mute people, which it says offers a low-cost and superior approach to translating sign language into text and speech in real time.</a:t>
            </a:r>
          </a:p>
          <a:p>
            <a:r>
              <a:rPr lang="en-IN" sz="4000" b="1" dirty="0" err="1"/>
              <a:t>SignAll</a:t>
            </a:r>
            <a:r>
              <a:rPr lang="en-IN" sz="4000" b="1" dirty="0"/>
              <a:t> Launches Ace ASL App</a:t>
            </a:r>
          </a:p>
          <a:p>
            <a:pPr marL="0" indent="0">
              <a:buNone/>
            </a:pPr>
            <a:r>
              <a:rPr lang="en-IN" dirty="0"/>
              <a:t>AI-empowered solution enables users to practice American Sign Language (ASL). The system uses a camera to recognize signing and provide feedback. Ace ASL app is based on the same sign recognition technology that makes possible automated and spontaneous translation between American Sign Language and English. The mobile application is the first ASL learning </a:t>
            </a:r>
            <a:r>
              <a:rPr lang="en-IN" sz="3500" b="1" dirty="0"/>
              <a:t>app</a:t>
            </a:r>
            <a:r>
              <a:rPr lang="en-IN" dirty="0"/>
              <a:t> to provide real-time feedback on signing.</a:t>
            </a:r>
          </a:p>
          <a:p>
            <a:endParaRPr lang="en-US" dirty="0"/>
          </a:p>
          <a:p>
            <a:endParaRPr lang="en-IN" dirty="0"/>
          </a:p>
        </p:txBody>
      </p:sp>
    </p:spTree>
    <p:extLst>
      <p:ext uri="{BB962C8B-B14F-4D97-AF65-F5344CB8AC3E}">
        <p14:creationId xmlns:p14="http://schemas.microsoft.com/office/powerpoint/2010/main" val="1235157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30DE4-680F-4E64-930C-041EDD2C267E}"/>
              </a:ext>
            </a:extLst>
          </p:cNvPr>
          <p:cNvSpPr>
            <a:spLocks noGrp="1"/>
          </p:cNvSpPr>
          <p:nvPr>
            <p:ph type="title"/>
          </p:nvPr>
        </p:nvSpPr>
        <p:spPr/>
        <p:txBody>
          <a:bodyPr/>
          <a:lstStyle/>
          <a:p>
            <a:r>
              <a:rPr lang="en-IN" dirty="0"/>
              <a:t>GAPS in existing solution/literature review</a:t>
            </a:r>
          </a:p>
        </p:txBody>
      </p:sp>
      <p:sp>
        <p:nvSpPr>
          <p:cNvPr id="3" name="Content Placeholder 2">
            <a:extLst>
              <a:ext uri="{FF2B5EF4-FFF2-40B4-BE49-F238E27FC236}">
                <a16:creationId xmlns:a16="http://schemas.microsoft.com/office/drawing/2014/main" id="{811AAD3B-8825-4072-B458-A4F7EEBB8744}"/>
              </a:ext>
            </a:extLst>
          </p:cNvPr>
          <p:cNvSpPr>
            <a:spLocks noGrp="1"/>
          </p:cNvSpPr>
          <p:nvPr>
            <p:ph idx="1"/>
          </p:nvPr>
        </p:nvSpPr>
        <p:spPr/>
        <p:txBody>
          <a:bodyPr>
            <a:normAutofit fontScale="92500" lnSpcReduction="10000"/>
          </a:bodyPr>
          <a:lstStyle/>
          <a:p>
            <a:r>
              <a:rPr lang="en-US" dirty="0"/>
              <a:t>All the recognition or detection apps have launched their </a:t>
            </a:r>
            <a:r>
              <a:rPr lang="en-US" sz="4000" b="1" dirty="0"/>
              <a:t>separate application</a:t>
            </a:r>
            <a:r>
              <a:rPr lang="en-US" dirty="0"/>
              <a:t> which includes a </a:t>
            </a:r>
            <a:r>
              <a:rPr lang="en-US" sz="4000" b="1" dirty="0"/>
              <a:t>prepaid cost </a:t>
            </a:r>
            <a:r>
              <a:rPr lang="en-US" dirty="0"/>
              <a:t>for the use in real world.</a:t>
            </a:r>
          </a:p>
          <a:p>
            <a:r>
              <a:rPr lang="en-US" dirty="0"/>
              <a:t>Our approach is based on integrating our project with </a:t>
            </a:r>
            <a:r>
              <a:rPr lang="en-US" sz="4000" b="1" dirty="0"/>
              <a:t>leading meeting platforms </a:t>
            </a:r>
            <a:r>
              <a:rPr lang="en-US" dirty="0"/>
              <a:t>which will allow everyone to come together at the same medium.</a:t>
            </a:r>
          </a:p>
          <a:p>
            <a:r>
              <a:rPr lang="en-US" dirty="0"/>
              <a:t>Because if the specially abled person is having an Online meeting then it will not be easy for them to convey their message.</a:t>
            </a:r>
          </a:p>
          <a:p>
            <a:r>
              <a:rPr lang="en-US" dirty="0"/>
              <a:t>By integration of our project with these platforms we can ensure good </a:t>
            </a:r>
            <a:r>
              <a:rPr lang="en-US" sz="3900" b="1" dirty="0"/>
              <a:t>customer attention </a:t>
            </a:r>
            <a:r>
              <a:rPr lang="en-US" dirty="0"/>
              <a:t>and will benefit all.</a:t>
            </a:r>
          </a:p>
          <a:p>
            <a:endParaRPr lang="en-IN" dirty="0"/>
          </a:p>
        </p:txBody>
      </p:sp>
    </p:spTree>
    <p:extLst>
      <p:ext uri="{BB962C8B-B14F-4D97-AF65-F5344CB8AC3E}">
        <p14:creationId xmlns:p14="http://schemas.microsoft.com/office/powerpoint/2010/main" val="2636021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27399-3CB3-4584-BE84-063B719572C5}"/>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0F8A9BB8-51D5-408B-89E6-4DF10F2DF6EF}"/>
              </a:ext>
            </a:extLst>
          </p:cNvPr>
          <p:cNvSpPr>
            <a:spLocks noGrp="1"/>
          </p:cNvSpPr>
          <p:nvPr>
            <p:ph idx="1"/>
          </p:nvPr>
        </p:nvSpPr>
        <p:spPr/>
        <p:txBody>
          <a:bodyPr/>
          <a:lstStyle/>
          <a:p>
            <a:r>
              <a:rPr lang="en-IN" dirty="0"/>
              <a:t>To identify what the person is trying to convey via sign language over an online or virtual meeting on platforms like Google Meet, Microsoft Teams, Zoom.</a:t>
            </a:r>
          </a:p>
        </p:txBody>
      </p:sp>
      <p:sp>
        <p:nvSpPr>
          <p:cNvPr id="4" name="TextBox 3">
            <a:extLst>
              <a:ext uri="{FF2B5EF4-FFF2-40B4-BE49-F238E27FC236}">
                <a16:creationId xmlns:a16="http://schemas.microsoft.com/office/drawing/2014/main" id="{FBA77EFA-FF99-4AD1-8108-058728DC26F1}"/>
              </a:ext>
            </a:extLst>
          </p:cNvPr>
          <p:cNvSpPr txBox="1"/>
          <p:nvPr/>
        </p:nvSpPr>
        <p:spPr>
          <a:xfrm>
            <a:off x="609600" y="5947954"/>
            <a:ext cx="6801394" cy="261610"/>
          </a:xfrm>
          <a:prstGeom prst="rect">
            <a:avLst/>
          </a:prstGeom>
          <a:noFill/>
        </p:spPr>
        <p:txBody>
          <a:bodyPr wrap="square" rtlCol="0">
            <a:spAutoFit/>
          </a:bodyPr>
          <a:lstStyle/>
          <a:p>
            <a:r>
              <a:rPr lang="en-IN" sz="1100" dirty="0">
                <a:solidFill>
                  <a:schemeClr val="accent1"/>
                </a:solidFill>
              </a:rPr>
              <a:t>https://en.wikipedia.org/wiki/Chart</a:t>
            </a:r>
          </a:p>
        </p:txBody>
      </p:sp>
    </p:spTree>
    <p:extLst>
      <p:ext uri="{BB962C8B-B14F-4D97-AF65-F5344CB8AC3E}">
        <p14:creationId xmlns:p14="http://schemas.microsoft.com/office/powerpoint/2010/main" val="294856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D66DB-B8B3-466F-A1B7-25084EF83B41}"/>
              </a:ext>
            </a:extLst>
          </p:cNvPr>
          <p:cNvSpPr>
            <a:spLocks noGrp="1"/>
          </p:cNvSpPr>
          <p:nvPr>
            <p:ph type="title"/>
          </p:nvPr>
        </p:nvSpPr>
        <p:spPr/>
        <p:txBody>
          <a:bodyPr/>
          <a:lstStyle/>
          <a:p>
            <a:r>
              <a:rPr lang="en-IN" dirty="0"/>
              <a:t>Objectives</a:t>
            </a:r>
          </a:p>
        </p:txBody>
      </p:sp>
      <p:sp>
        <p:nvSpPr>
          <p:cNvPr id="3" name="Content Placeholder 2">
            <a:extLst>
              <a:ext uri="{FF2B5EF4-FFF2-40B4-BE49-F238E27FC236}">
                <a16:creationId xmlns:a16="http://schemas.microsoft.com/office/drawing/2014/main" id="{F9141C93-B24A-4F21-9D42-D22A50A3373E}"/>
              </a:ext>
            </a:extLst>
          </p:cNvPr>
          <p:cNvSpPr>
            <a:spLocks noGrp="1"/>
          </p:cNvSpPr>
          <p:nvPr>
            <p:ph idx="1"/>
          </p:nvPr>
        </p:nvSpPr>
        <p:spPr/>
        <p:txBody>
          <a:bodyPr/>
          <a:lstStyle/>
          <a:p>
            <a:r>
              <a:rPr lang="en-US" dirty="0"/>
              <a:t>To help the specially-abled people get to express their view in the Online-system by leveraging deep learning and image processing techniques.</a:t>
            </a:r>
          </a:p>
          <a:p>
            <a:r>
              <a:rPr lang="en-US" dirty="0"/>
              <a:t>The project will display the meanings of the sign made by the person on the screen.</a:t>
            </a:r>
          </a:p>
          <a:p>
            <a:endParaRPr lang="en-IN" dirty="0"/>
          </a:p>
        </p:txBody>
      </p:sp>
    </p:spTree>
    <p:extLst>
      <p:ext uri="{BB962C8B-B14F-4D97-AF65-F5344CB8AC3E}">
        <p14:creationId xmlns:p14="http://schemas.microsoft.com/office/powerpoint/2010/main" val="2836108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376BD-A6D8-4143-B41B-62CD528A686C}"/>
              </a:ext>
            </a:extLst>
          </p:cNvPr>
          <p:cNvSpPr>
            <a:spLocks noGrp="1"/>
          </p:cNvSpPr>
          <p:nvPr>
            <p:ph type="title"/>
          </p:nvPr>
        </p:nvSpPr>
        <p:spPr/>
        <p:txBody>
          <a:bodyPr/>
          <a:lstStyle/>
          <a:p>
            <a:pPr algn="ctr"/>
            <a:r>
              <a:rPr lang="en-IN" sz="3600" dirty="0">
                <a:effectLst/>
                <a:latin typeface="Times New Roman" panose="02020603050405020304" pitchFamily="18" charset="0"/>
                <a:ea typeface="Times New Roman" panose="02020603050405020304" pitchFamily="18" charset="0"/>
                <a:cs typeface="Times New Roman" panose="02020603050405020304" pitchFamily="18" charset="0"/>
              </a:rPr>
              <a:t>Tools/platform Used</a:t>
            </a:r>
            <a:endParaRPr lang="en-IN" dirty="0"/>
          </a:p>
        </p:txBody>
      </p:sp>
      <p:graphicFrame>
        <p:nvGraphicFramePr>
          <p:cNvPr id="4" name="Table 2">
            <a:extLst>
              <a:ext uri="{FF2B5EF4-FFF2-40B4-BE49-F238E27FC236}">
                <a16:creationId xmlns:a16="http://schemas.microsoft.com/office/drawing/2014/main" id="{63C25A49-4B31-CB41-9FDB-8B5F64EBA262}"/>
              </a:ext>
            </a:extLst>
          </p:cNvPr>
          <p:cNvGraphicFramePr>
            <a:graphicFrameLocks noGrp="1"/>
          </p:cNvGraphicFramePr>
          <p:nvPr>
            <p:extLst>
              <p:ext uri="{D42A27DB-BD31-4B8C-83A1-F6EECF244321}">
                <p14:modId xmlns:p14="http://schemas.microsoft.com/office/powerpoint/2010/main" val="3350636738"/>
              </p:ext>
            </p:extLst>
          </p:nvPr>
        </p:nvGraphicFramePr>
        <p:xfrm>
          <a:off x="4587711" y="1855122"/>
          <a:ext cx="3016578" cy="4381449"/>
        </p:xfrm>
        <a:graphic>
          <a:graphicData uri="http://schemas.openxmlformats.org/drawingml/2006/table">
            <a:tbl>
              <a:tblPr firstRow="1" bandRow="1">
                <a:tableStyleId>{073A0DAA-6AF3-43AB-8588-CEC1D06C72B9}</a:tableStyleId>
              </a:tblPr>
              <a:tblGrid>
                <a:gridCol w="3016578">
                  <a:extLst>
                    <a:ext uri="{9D8B030D-6E8A-4147-A177-3AD203B41FA5}">
                      <a16:colId xmlns:a16="http://schemas.microsoft.com/office/drawing/2014/main" val="4068638193"/>
                    </a:ext>
                  </a:extLst>
                </a:gridCol>
              </a:tblGrid>
              <a:tr h="562119">
                <a:tc>
                  <a:txBody>
                    <a:bodyPr/>
                    <a:lstStyle/>
                    <a:p>
                      <a:pPr algn="ctr"/>
                      <a:r>
                        <a:rPr lang="en-US" sz="2000" dirty="0"/>
                        <a:t>Technologies</a:t>
                      </a:r>
                      <a:endParaRPr lang="en-UG" sz="2000" dirty="0"/>
                    </a:p>
                  </a:txBody>
                  <a:tcPr/>
                </a:tc>
                <a:extLst>
                  <a:ext uri="{0D108BD9-81ED-4DB2-BD59-A6C34878D82A}">
                    <a16:rowId xmlns:a16="http://schemas.microsoft.com/office/drawing/2014/main" val="2536555097"/>
                  </a:ext>
                </a:extLst>
              </a:tr>
              <a:tr h="562119">
                <a:tc>
                  <a:txBody>
                    <a:bodyPr/>
                    <a:lstStyle/>
                    <a:p>
                      <a:pPr algn="ctr"/>
                      <a:r>
                        <a:rPr lang="en-US" dirty="0"/>
                        <a:t>Python</a:t>
                      </a:r>
                      <a:endParaRPr lang="en-UG" dirty="0"/>
                    </a:p>
                  </a:txBody>
                  <a:tcPr/>
                </a:tc>
                <a:extLst>
                  <a:ext uri="{0D108BD9-81ED-4DB2-BD59-A6C34878D82A}">
                    <a16:rowId xmlns:a16="http://schemas.microsoft.com/office/drawing/2014/main" val="4245953216"/>
                  </a:ext>
                </a:extLst>
              </a:tr>
              <a:tr h="785427">
                <a:tc>
                  <a:txBody>
                    <a:bodyPr/>
                    <a:lstStyle/>
                    <a:p>
                      <a:pPr algn="ctr"/>
                      <a:r>
                        <a:rPr lang="en-US" dirty="0"/>
                        <a:t>OpenCV</a:t>
                      </a:r>
                      <a:endParaRPr lang="en-UG" dirty="0"/>
                    </a:p>
                  </a:txBody>
                  <a:tcPr/>
                </a:tc>
                <a:extLst>
                  <a:ext uri="{0D108BD9-81ED-4DB2-BD59-A6C34878D82A}">
                    <a16:rowId xmlns:a16="http://schemas.microsoft.com/office/drawing/2014/main" val="4277676106"/>
                  </a:ext>
                </a:extLst>
              </a:tr>
              <a:tr h="785427">
                <a:tc>
                  <a:txBody>
                    <a:bodyPr/>
                    <a:lstStyle/>
                    <a:p>
                      <a:pPr algn="ctr"/>
                      <a:r>
                        <a:rPr lang="en-US" dirty="0"/>
                        <a:t>Flask</a:t>
                      </a:r>
                      <a:endParaRPr lang="en-UG" dirty="0"/>
                    </a:p>
                  </a:txBody>
                  <a:tcPr/>
                </a:tc>
                <a:extLst>
                  <a:ext uri="{0D108BD9-81ED-4DB2-BD59-A6C34878D82A}">
                    <a16:rowId xmlns:a16="http://schemas.microsoft.com/office/drawing/2014/main" val="2512284761"/>
                  </a:ext>
                </a:extLst>
              </a:tr>
              <a:tr h="562119">
                <a:tc>
                  <a:txBody>
                    <a:bodyPr/>
                    <a:lstStyle/>
                    <a:p>
                      <a:pPr algn="ctr"/>
                      <a:r>
                        <a:rPr lang="en-US" dirty="0"/>
                        <a:t>HTML, CSS</a:t>
                      </a:r>
                      <a:endParaRPr lang="en-UG" dirty="0"/>
                    </a:p>
                  </a:txBody>
                  <a:tcPr/>
                </a:tc>
                <a:extLst>
                  <a:ext uri="{0D108BD9-81ED-4DB2-BD59-A6C34878D82A}">
                    <a16:rowId xmlns:a16="http://schemas.microsoft.com/office/drawing/2014/main" val="1503309939"/>
                  </a:ext>
                </a:extLst>
              </a:tr>
              <a:tr h="562119">
                <a:tc>
                  <a:txBody>
                    <a:bodyPr/>
                    <a:lstStyle/>
                    <a:p>
                      <a:pPr algn="ctr"/>
                      <a:r>
                        <a:rPr lang="en-US" dirty="0"/>
                        <a:t>Deep Learning</a:t>
                      </a:r>
                      <a:endParaRPr lang="en-UG" dirty="0"/>
                    </a:p>
                  </a:txBody>
                  <a:tcPr/>
                </a:tc>
                <a:extLst>
                  <a:ext uri="{0D108BD9-81ED-4DB2-BD59-A6C34878D82A}">
                    <a16:rowId xmlns:a16="http://schemas.microsoft.com/office/drawing/2014/main" val="711220697"/>
                  </a:ext>
                </a:extLst>
              </a:tr>
              <a:tr h="562119">
                <a:tc>
                  <a:txBody>
                    <a:bodyPr/>
                    <a:lstStyle/>
                    <a:p>
                      <a:pPr algn="ctr"/>
                      <a:r>
                        <a:rPr lang="en-US" dirty="0"/>
                        <a:t>LSTM</a:t>
                      </a:r>
                      <a:endParaRPr lang="en-UG" dirty="0"/>
                    </a:p>
                  </a:txBody>
                  <a:tcPr/>
                </a:tc>
                <a:extLst>
                  <a:ext uri="{0D108BD9-81ED-4DB2-BD59-A6C34878D82A}">
                    <a16:rowId xmlns:a16="http://schemas.microsoft.com/office/drawing/2014/main" val="1833295154"/>
                  </a:ext>
                </a:extLst>
              </a:tr>
            </a:tbl>
          </a:graphicData>
        </a:graphic>
      </p:graphicFrame>
    </p:spTree>
    <p:extLst>
      <p:ext uri="{BB962C8B-B14F-4D97-AF65-F5344CB8AC3E}">
        <p14:creationId xmlns:p14="http://schemas.microsoft.com/office/powerpoint/2010/main" val="42315443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483</TotalTime>
  <Words>902</Words>
  <Application>Microsoft Macintosh PowerPoint</Application>
  <PresentationFormat>Widescreen</PresentationFormat>
  <Paragraphs>99</Paragraphs>
  <Slides>20</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Times New Roman</vt:lpstr>
      <vt:lpstr>Office Theme</vt:lpstr>
      <vt:lpstr>Final Year Project (Mid term) Session:2021-2022</vt:lpstr>
      <vt:lpstr>PowerPoint Presentation</vt:lpstr>
      <vt:lpstr>Description Of The Topic</vt:lpstr>
      <vt:lpstr>Feasibility Study</vt:lpstr>
      <vt:lpstr>Existing Solutions/Literature Review</vt:lpstr>
      <vt:lpstr>GAPS in existing solution/literature review</vt:lpstr>
      <vt:lpstr>Problem Statement</vt:lpstr>
      <vt:lpstr>Objectives</vt:lpstr>
      <vt:lpstr>Tools/platform Used</vt:lpstr>
      <vt:lpstr>Flowchart</vt:lpstr>
      <vt:lpstr>Design Methodology </vt:lpstr>
      <vt:lpstr>Challenges and Issues identified</vt:lpstr>
      <vt:lpstr>Demo Video</vt:lpstr>
      <vt:lpstr>Demo Video</vt:lpstr>
      <vt:lpstr>Testing and Performance Evaluation</vt:lpstr>
      <vt:lpstr>GANTT Chart</vt:lpstr>
      <vt:lpstr>Responsibility Chart</vt:lpstr>
      <vt:lpstr>Broader Impact factor Status/ Business Plan</vt:lpstr>
      <vt:lpstr>Screenshot of MS-Meetings(online)/comments(offline) by Guide</vt:lpstr>
      <vt:lpstr>Screenshot of MS-Meetings(online)/comments(offline) by Guide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parakh18csu152</cp:lastModifiedBy>
  <cp:revision>20</cp:revision>
  <dcterms:created xsi:type="dcterms:W3CDTF">2021-08-06T15:24:41Z</dcterms:created>
  <dcterms:modified xsi:type="dcterms:W3CDTF">2023-10-22T13:03:27Z</dcterms:modified>
</cp:coreProperties>
</file>

<file path=docProps/thumbnail.jpeg>
</file>